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4"/>
  </p:notesMasterIdLst>
  <p:sldIdLst>
    <p:sldId id="256" r:id="rId2"/>
    <p:sldId id="296" r:id="rId3"/>
    <p:sldId id="297" r:id="rId4"/>
    <p:sldId id="298" r:id="rId5"/>
    <p:sldId id="299" r:id="rId6"/>
    <p:sldId id="300" r:id="rId7"/>
    <p:sldId id="301" r:id="rId8"/>
    <p:sldId id="302" r:id="rId9"/>
    <p:sldId id="303" r:id="rId10"/>
    <p:sldId id="304" r:id="rId11"/>
    <p:sldId id="305" r:id="rId12"/>
    <p:sldId id="28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0244" autoAdjust="0"/>
  </p:normalViewPr>
  <p:slideViewPr>
    <p:cSldViewPr snapToGrid="0">
      <p:cViewPr varScale="1">
        <p:scale>
          <a:sx n="61" d="100"/>
          <a:sy n="61" d="100"/>
        </p:scale>
        <p:origin x="764" y="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513F-10D7-43B8-BD18-F250194E00F7}"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27D8-EDF7-4F60-B1D9-953B6983C2D8}" type="slidenum">
              <a:rPr lang="en-US" smtClean="0"/>
              <a:t>‹#›</a:t>
            </a:fld>
            <a:endParaRPr lang="en-US"/>
          </a:p>
        </p:txBody>
      </p:sp>
    </p:spTree>
    <p:extLst>
      <p:ext uri="{BB962C8B-B14F-4D97-AF65-F5344CB8AC3E}">
        <p14:creationId xmlns:p14="http://schemas.microsoft.com/office/powerpoint/2010/main" val="13306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a:t>
            </a:fld>
            <a:endParaRPr lang="en-US"/>
          </a:p>
        </p:txBody>
      </p:sp>
    </p:spTree>
    <p:extLst>
      <p:ext uri="{BB962C8B-B14F-4D97-AF65-F5344CB8AC3E}">
        <p14:creationId xmlns:p14="http://schemas.microsoft.com/office/powerpoint/2010/main" val="15965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A57D64-9DC5-4159-89A6-E1EF6778DE39}" type="datetime1">
              <a:rPr lang="en-US" smtClean="0"/>
              <a:t>7/25/2025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916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1F1EE-ACFC-4521-B6C4-E578FAD9D2F1}"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42196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B265F-4CCC-4F87-98B2-1597E9224289}"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780028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23ED9-1853-4E9A-BEA1-97DB1E34C977}"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05320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8FC99-E00E-4CA7-9A71-4E257C654C63}" type="datetime1">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5825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C19440-99FB-4B3B-A256-28D9E5B0C2D8}"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33610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216341-CC28-4470-86D6-E0C5AD9E15C0}" type="datetime1">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061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69719-A9B0-4A29-A0B6-5065B2E9BF17}" type="datetime1">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3726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103CD-44FE-4ED0-BB85-F76BC293C635}" type="datetime1">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76696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75E2E-CBE9-4AAB-A5C2-FF2BD7DB911F}"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89174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06C37-131E-4072-8F7D-D15C99E1C145}" type="datetime1">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24438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6D8757-6514-4FC8-A89B-D6B4F4E38CF0}" type="datetime1">
              <a:rPr lang="en-US" smtClean="0"/>
              <a:t>7/25/2025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61E9F1-9214-4563-ABFC-1D940E589AFF}" type="slidenum">
              <a:rPr lang="en-US" smtClean="0"/>
              <a:t>‹#›</a:t>
            </a:fld>
            <a:endParaRPr lang="en-US"/>
          </a:p>
        </p:txBody>
      </p:sp>
    </p:spTree>
    <p:extLst>
      <p:ext uri="{BB962C8B-B14F-4D97-AF65-F5344CB8AC3E}">
        <p14:creationId xmlns:p14="http://schemas.microsoft.com/office/powerpoint/2010/main" val="20385103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a:t>
            </a:fld>
            <a:endParaRPr lang="en-US"/>
          </a:p>
        </p:txBody>
      </p:sp>
      <p:sp>
        <p:nvSpPr>
          <p:cNvPr id="5" name="Title 1"/>
          <p:cNvSpPr txBox="1">
            <a:spLocks/>
          </p:cNvSpPr>
          <p:nvPr/>
        </p:nvSpPr>
        <p:spPr>
          <a:xfrm>
            <a:off x="3402621" y="3157870"/>
            <a:ext cx="5890519" cy="111641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3200" b="1" dirty="0" err="1" smtClean="0"/>
              <a:t>Autoencoder</a:t>
            </a:r>
            <a:r>
              <a:rPr lang="en-US" sz="3200" b="1" dirty="0" smtClean="0"/>
              <a:t> and GAN</a:t>
            </a:r>
          </a:p>
          <a:p>
            <a:pPr algn="ctr"/>
            <a:endParaRPr lang="en-US" sz="3200" b="1" dirty="0" smtClean="0"/>
          </a:p>
        </p:txBody>
      </p:sp>
      <p:sp>
        <p:nvSpPr>
          <p:cNvPr id="7" name="TextBox 6"/>
          <p:cNvSpPr txBox="1"/>
          <p:nvPr/>
        </p:nvSpPr>
        <p:spPr>
          <a:xfrm>
            <a:off x="495301" y="5710535"/>
            <a:ext cx="5683827" cy="461665"/>
          </a:xfrm>
          <a:prstGeom prst="rect">
            <a:avLst/>
          </a:prstGeom>
          <a:noFill/>
        </p:spPr>
        <p:txBody>
          <a:bodyPr wrap="square" rtlCol="0">
            <a:spAutoFit/>
          </a:bodyPr>
          <a:lstStyle/>
          <a:p>
            <a:r>
              <a:rPr lang="en-US" sz="2400" dirty="0" smtClean="0"/>
              <a:t>Presented : </a:t>
            </a:r>
            <a:r>
              <a:rPr lang="en-US" sz="2400" dirty="0" smtClean="0"/>
              <a:t>Usman Ahmad</a:t>
            </a:r>
            <a:endParaRPr lang="en-US" sz="2400" dirty="0"/>
          </a:p>
        </p:txBody>
      </p:sp>
    </p:spTree>
    <p:extLst>
      <p:ext uri="{BB962C8B-B14F-4D97-AF65-F5344CB8AC3E}">
        <p14:creationId xmlns:p14="http://schemas.microsoft.com/office/powerpoint/2010/main" val="1284906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6958"/>
            <a:ext cx="9306465" cy="793189"/>
          </a:xfrm>
        </p:spPr>
        <p:txBody>
          <a:bodyPr>
            <a:normAutofit/>
          </a:bodyPr>
          <a:lstStyle/>
          <a:p>
            <a:r>
              <a:rPr lang="en-US" sz="3200" b="1" dirty="0" smtClean="0"/>
              <a:t>Type of GAN</a:t>
            </a:r>
            <a:endParaRPr lang="en-US" sz="3200" b="1" dirty="0"/>
          </a:p>
        </p:txBody>
      </p:sp>
      <p:sp>
        <p:nvSpPr>
          <p:cNvPr id="4" name="Content Placeholder 3"/>
          <p:cNvSpPr>
            <a:spLocks noGrp="1"/>
          </p:cNvSpPr>
          <p:nvPr>
            <p:ph sz="half" idx="2"/>
          </p:nvPr>
        </p:nvSpPr>
        <p:spPr>
          <a:xfrm>
            <a:off x="119508" y="1290123"/>
            <a:ext cx="6674697" cy="5227635"/>
          </a:xfrm>
        </p:spPr>
        <p:txBody>
          <a:bodyPr>
            <a:normAutofit lnSpcReduction="10000"/>
          </a:bodyPr>
          <a:lstStyle/>
          <a:p>
            <a:pPr marL="0" indent="0" algn="just">
              <a:buNone/>
            </a:pPr>
            <a:r>
              <a:rPr lang="en-US" sz="2400" b="1" dirty="0" smtClean="0"/>
              <a:t>Deep Convolutional GAN:</a:t>
            </a:r>
          </a:p>
          <a:p>
            <a:pPr algn="just"/>
            <a:r>
              <a:rPr lang="en-US" sz="2400" dirty="0"/>
              <a:t>Replaces fully connected layers with convolutional layers for better image generation</a:t>
            </a:r>
            <a:r>
              <a:rPr lang="en-US" sz="2400" dirty="0" smtClean="0"/>
              <a:t>.</a:t>
            </a:r>
          </a:p>
          <a:p>
            <a:pPr algn="just"/>
            <a:r>
              <a:rPr lang="en-US" sz="2400" dirty="0"/>
              <a:t>DCGANs are more efficient for generating high-quality images compared to Vanilla GANs</a:t>
            </a:r>
            <a:r>
              <a:rPr lang="en-US" sz="2400" dirty="0" smtClean="0"/>
              <a:t>.</a:t>
            </a:r>
          </a:p>
          <a:p>
            <a:pPr marL="0" indent="0" algn="just">
              <a:buNone/>
            </a:pPr>
            <a:r>
              <a:rPr lang="en-US" sz="2400" b="1" dirty="0" smtClean="0"/>
              <a:t>Conditional GAN(CGAN):</a:t>
            </a:r>
          </a:p>
          <a:p>
            <a:pPr algn="just"/>
            <a:r>
              <a:rPr lang="en-US" sz="2400" dirty="0"/>
              <a:t>Discriminator: Classifies real/fake data with conditions.</a:t>
            </a:r>
          </a:p>
          <a:p>
            <a:pPr algn="just"/>
            <a:r>
              <a:rPr lang="en-US" sz="2400" dirty="0"/>
              <a:t>Generator: Produces data matching the condition to fool the discriminator.</a:t>
            </a:r>
          </a:p>
          <a:p>
            <a:pPr marL="0" indent="0" algn="just">
              <a:buNone/>
            </a:pPr>
            <a:endParaRPr lang="en-US" sz="2400" b="1" dirty="0" smtClean="0"/>
          </a:p>
          <a:p>
            <a:pPr algn="just"/>
            <a:endParaRPr lang="en-US" sz="2400" b="1" dirty="0"/>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10</a:t>
            </a:fld>
            <a:endParaRPr lang="en-US"/>
          </a:p>
        </p:txBody>
      </p:sp>
      <p:pic>
        <p:nvPicPr>
          <p:cNvPr id="9" name="Picture 8"/>
          <p:cNvPicPr>
            <a:picLocks noChangeAspect="1"/>
          </p:cNvPicPr>
          <p:nvPr/>
        </p:nvPicPr>
        <p:blipFill>
          <a:blip r:embed="rId2"/>
          <a:stretch>
            <a:fillRect/>
          </a:stretch>
        </p:blipFill>
        <p:spPr>
          <a:xfrm>
            <a:off x="7056935" y="1701210"/>
            <a:ext cx="4132662" cy="2112254"/>
          </a:xfrm>
          <a:prstGeom prst="rect">
            <a:avLst/>
          </a:prstGeom>
        </p:spPr>
      </p:pic>
      <p:pic>
        <p:nvPicPr>
          <p:cNvPr id="12" name="Picture 11"/>
          <p:cNvPicPr>
            <a:picLocks noChangeAspect="1"/>
          </p:cNvPicPr>
          <p:nvPr/>
        </p:nvPicPr>
        <p:blipFill rotWithShape="1">
          <a:blip r:embed="rId3"/>
          <a:srcRect l="2434" t="46019" r="3380" b="7106"/>
          <a:stretch/>
        </p:blipFill>
        <p:spPr>
          <a:xfrm>
            <a:off x="6953693" y="4901609"/>
            <a:ext cx="4339147" cy="1956391"/>
          </a:xfrm>
          <a:prstGeom prst="rect">
            <a:avLst/>
          </a:prstGeom>
        </p:spPr>
      </p:pic>
      <p:sp>
        <p:nvSpPr>
          <p:cNvPr id="13" name="Rectangle 12"/>
          <p:cNvSpPr/>
          <p:nvPr/>
        </p:nvSpPr>
        <p:spPr>
          <a:xfrm>
            <a:off x="6879265" y="4070612"/>
            <a:ext cx="4392310" cy="830997"/>
          </a:xfrm>
          <a:prstGeom prst="rect">
            <a:avLst/>
          </a:prstGeom>
        </p:spPr>
        <p:txBody>
          <a:bodyPr wrap="square">
            <a:spAutoFit/>
          </a:bodyPr>
          <a:lstStyle/>
          <a:p>
            <a:pPr algn="just"/>
            <a:r>
              <a:rPr lang="en-US" sz="1600" b="1" dirty="0"/>
              <a:t>Generator creates labeled fake data (</a:t>
            </a:r>
            <a:r>
              <a:rPr lang="en-US" sz="1600" b="1" dirty="0" err="1"/>
              <a:t>Xfake</a:t>
            </a:r>
            <a:r>
              <a:rPr lang="en-US" sz="1600" b="1" dirty="0"/>
              <a:t>), discriminator evaluates using labels (Y), outputs prediction (</a:t>
            </a:r>
            <a:r>
              <a:rPr lang="en-US" sz="1600" b="1" dirty="0" err="1"/>
              <a:t>yfake</a:t>
            </a:r>
            <a:r>
              <a:rPr lang="en-US" sz="1600" b="1" dirty="0"/>
              <a:t>).</a:t>
            </a:r>
          </a:p>
        </p:txBody>
      </p:sp>
      <p:sp>
        <p:nvSpPr>
          <p:cNvPr id="14" name="Rectangle 13"/>
          <p:cNvSpPr/>
          <p:nvPr/>
        </p:nvSpPr>
        <p:spPr>
          <a:xfrm>
            <a:off x="7002071" y="718762"/>
            <a:ext cx="4242390" cy="1077218"/>
          </a:xfrm>
          <a:prstGeom prst="rect">
            <a:avLst/>
          </a:prstGeom>
        </p:spPr>
        <p:txBody>
          <a:bodyPr wrap="square">
            <a:spAutoFit/>
          </a:bodyPr>
          <a:lstStyle/>
          <a:p>
            <a:pPr algn="just"/>
            <a:r>
              <a:rPr lang="en-US" sz="1600" b="1" dirty="0"/>
              <a:t>CNN-based GAN using </a:t>
            </a:r>
            <a:r>
              <a:rPr lang="en-US" sz="1600" b="1" dirty="0" err="1"/>
              <a:t>strided</a:t>
            </a:r>
            <a:r>
              <a:rPr lang="en-US" sz="1600" b="1" dirty="0"/>
              <a:t> convolutions, batch norm, and </a:t>
            </a:r>
            <a:r>
              <a:rPr lang="en-US" sz="1600" b="1" dirty="0" err="1"/>
              <a:t>LeakyReLU</a:t>
            </a:r>
            <a:r>
              <a:rPr lang="en-US" sz="1600" b="1" dirty="0"/>
              <a:t> for stable, high-res image generation</a:t>
            </a:r>
          </a:p>
        </p:txBody>
      </p:sp>
    </p:spTree>
    <p:extLst>
      <p:ext uri="{BB962C8B-B14F-4D97-AF65-F5344CB8AC3E}">
        <p14:creationId xmlns:p14="http://schemas.microsoft.com/office/powerpoint/2010/main" val="261463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958"/>
            <a:ext cx="9253303" cy="676231"/>
          </a:xfrm>
        </p:spPr>
        <p:txBody>
          <a:bodyPr>
            <a:normAutofit/>
          </a:bodyPr>
          <a:lstStyle/>
          <a:p>
            <a:r>
              <a:rPr lang="en-US" sz="3200" b="1" dirty="0" smtClean="0"/>
              <a:t>Type of GAN</a:t>
            </a:r>
            <a:endParaRPr lang="en-US" sz="3200" b="1" dirty="0"/>
          </a:p>
        </p:txBody>
      </p:sp>
      <p:sp>
        <p:nvSpPr>
          <p:cNvPr id="4" name="Content Placeholder 3"/>
          <p:cNvSpPr>
            <a:spLocks noGrp="1"/>
          </p:cNvSpPr>
          <p:nvPr>
            <p:ph sz="half" idx="2"/>
          </p:nvPr>
        </p:nvSpPr>
        <p:spPr>
          <a:xfrm>
            <a:off x="0" y="1007509"/>
            <a:ext cx="6932428" cy="5461553"/>
          </a:xfrm>
        </p:spPr>
        <p:txBody>
          <a:bodyPr>
            <a:normAutofit lnSpcReduction="10000"/>
          </a:bodyPr>
          <a:lstStyle/>
          <a:p>
            <a:pPr marL="0" indent="0" algn="just">
              <a:buNone/>
            </a:pPr>
            <a:r>
              <a:rPr lang="en-US" sz="2400" b="1" dirty="0" smtClean="0"/>
              <a:t>Cycle GAN:</a:t>
            </a:r>
          </a:p>
          <a:p>
            <a:pPr algn="just"/>
            <a:r>
              <a:rPr lang="en-US" sz="2400" dirty="0"/>
              <a:t>Designed for unpaired image-to-image translation, where the model learns to translate between two domains without requiring paired examples</a:t>
            </a:r>
            <a:endParaRPr lang="en-US" sz="2400" b="1" dirty="0" smtClean="0"/>
          </a:p>
          <a:p>
            <a:pPr algn="just"/>
            <a:r>
              <a:rPr lang="en-US" sz="2400" dirty="0"/>
              <a:t>It has 2 generators and 2 discriminators.</a:t>
            </a:r>
          </a:p>
          <a:p>
            <a:pPr marL="0" indent="0" algn="just">
              <a:buNone/>
            </a:pPr>
            <a:r>
              <a:rPr lang="en-US" sz="2400" b="1" dirty="0" smtClean="0"/>
              <a:t>Style GAN:</a:t>
            </a:r>
          </a:p>
          <a:p>
            <a:pPr algn="just"/>
            <a:r>
              <a:rPr lang="en-US" sz="2400" dirty="0" err="1"/>
              <a:t>StyleGAN</a:t>
            </a:r>
            <a:r>
              <a:rPr lang="en-US" sz="2400" dirty="0"/>
              <a:t> is a special kind of Generative Adversarial Network (GAN) that creates very high-quality fake </a:t>
            </a:r>
            <a:r>
              <a:rPr lang="en-US" sz="2400" dirty="0" smtClean="0"/>
              <a:t>images</a:t>
            </a:r>
          </a:p>
          <a:p>
            <a:pPr algn="just"/>
            <a:r>
              <a:rPr lang="en-US" sz="2400" dirty="0"/>
              <a:t>Introduces a style-based generator architecture, where the input latent vector controls the style of the output image at different levels of detail</a:t>
            </a:r>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11</a:t>
            </a:fld>
            <a:endParaRPr lang="en-US"/>
          </a:p>
        </p:txBody>
      </p:sp>
      <p:pic>
        <p:nvPicPr>
          <p:cNvPr id="8" name="Picture 7"/>
          <p:cNvPicPr>
            <a:picLocks noChangeAspect="1"/>
          </p:cNvPicPr>
          <p:nvPr/>
        </p:nvPicPr>
        <p:blipFill rotWithShape="1">
          <a:blip r:embed="rId2"/>
          <a:srcRect t="19545" b="9348"/>
          <a:stretch/>
        </p:blipFill>
        <p:spPr>
          <a:xfrm>
            <a:off x="7517219" y="2041451"/>
            <a:ext cx="3775622" cy="1494763"/>
          </a:xfrm>
          <a:prstGeom prst="rect">
            <a:avLst/>
          </a:prstGeom>
        </p:spPr>
      </p:pic>
      <p:sp>
        <p:nvSpPr>
          <p:cNvPr id="10" name="Rectangle 9"/>
          <p:cNvSpPr/>
          <p:nvPr/>
        </p:nvSpPr>
        <p:spPr>
          <a:xfrm>
            <a:off x="7378994" y="807058"/>
            <a:ext cx="3795823" cy="1323439"/>
          </a:xfrm>
          <a:prstGeom prst="rect">
            <a:avLst/>
          </a:prstGeom>
        </p:spPr>
        <p:txBody>
          <a:bodyPr wrap="square">
            <a:spAutoFit/>
          </a:bodyPr>
          <a:lstStyle/>
          <a:p>
            <a:pPr algn="just"/>
            <a:r>
              <a:rPr lang="en-US" sz="1600" b="1" dirty="0"/>
              <a:t>The diagram shows a cycle-consistent GAN with bidirectional generators (H↔Z), discriminators, cycle loss, and least squares loss for domain translation.</a:t>
            </a:r>
          </a:p>
        </p:txBody>
      </p:sp>
      <p:pic>
        <p:nvPicPr>
          <p:cNvPr id="12" name="Picture 11"/>
          <p:cNvPicPr>
            <a:picLocks noChangeAspect="1"/>
          </p:cNvPicPr>
          <p:nvPr/>
        </p:nvPicPr>
        <p:blipFill rotWithShape="1">
          <a:blip r:embed="rId3"/>
          <a:srcRect l="442" t="3956" r="3603" b="3002"/>
          <a:stretch/>
        </p:blipFill>
        <p:spPr>
          <a:xfrm>
            <a:off x="7889358" y="4679142"/>
            <a:ext cx="3224106" cy="2178858"/>
          </a:xfrm>
          <a:prstGeom prst="rect">
            <a:avLst/>
          </a:prstGeom>
        </p:spPr>
      </p:pic>
      <p:sp>
        <p:nvSpPr>
          <p:cNvPr id="13" name="Rectangle 12"/>
          <p:cNvSpPr/>
          <p:nvPr/>
        </p:nvSpPr>
        <p:spPr>
          <a:xfrm>
            <a:off x="7378994" y="3443044"/>
            <a:ext cx="3913846" cy="1323439"/>
          </a:xfrm>
          <a:prstGeom prst="rect">
            <a:avLst/>
          </a:prstGeom>
        </p:spPr>
        <p:txBody>
          <a:bodyPr wrap="square">
            <a:spAutoFit/>
          </a:bodyPr>
          <a:lstStyle/>
          <a:p>
            <a:pPr algn="just"/>
            <a:r>
              <a:rPr lang="en-US" sz="1600" b="1" dirty="0"/>
              <a:t>This image shows a comparison of real faces (left side) and AI-generated faces (right side) using </a:t>
            </a:r>
            <a:r>
              <a:rPr lang="en-US" sz="1600" b="1" dirty="0" err="1"/>
              <a:t>StyleGAN</a:t>
            </a:r>
            <a:r>
              <a:rPr lang="en-US" sz="1600" b="1" dirty="0"/>
              <a:t>; the bottom row shows improved quality over the top row.</a:t>
            </a:r>
          </a:p>
        </p:txBody>
      </p:sp>
    </p:spTree>
    <p:extLst>
      <p:ext uri="{BB962C8B-B14F-4D97-AF65-F5344CB8AC3E}">
        <p14:creationId xmlns:p14="http://schemas.microsoft.com/office/powerpoint/2010/main" val="113848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12</a:t>
            </a:fld>
            <a:endParaRPr lang="en-US"/>
          </a:p>
        </p:txBody>
      </p:sp>
    </p:spTree>
    <p:extLst>
      <p:ext uri="{BB962C8B-B14F-4D97-AF65-F5344CB8AC3E}">
        <p14:creationId xmlns:p14="http://schemas.microsoft.com/office/powerpoint/2010/main" val="2274541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359628" cy="627321"/>
          </a:xfrm>
        </p:spPr>
        <p:txBody>
          <a:bodyPr>
            <a:normAutofit/>
          </a:bodyPr>
          <a:lstStyle/>
          <a:p>
            <a:r>
              <a:rPr lang="en-US" sz="3200" b="1" dirty="0" smtClean="0"/>
              <a:t>Overview</a:t>
            </a:r>
            <a:endParaRPr lang="en-US" sz="3200" b="1" dirty="0"/>
          </a:p>
        </p:txBody>
      </p:sp>
      <p:sp>
        <p:nvSpPr>
          <p:cNvPr id="3" name="Content Placeholder 2"/>
          <p:cNvSpPr>
            <a:spLocks noGrp="1"/>
          </p:cNvSpPr>
          <p:nvPr>
            <p:ph sz="half" idx="1"/>
          </p:nvPr>
        </p:nvSpPr>
        <p:spPr>
          <a:xfrm>
            <a:off x="-1" y="1201479"/>
            <a:ext cx="6953694" cy="4351337"/>
          </a:xfrm>
        </p:spPr>
        <p:txBody>
          <a:bodyPr>
            <a:normAutofit/>
          </a:bodyPr>
          <a:lstStyle/>
          <a:p>
            <a:r>
              <a:rPr lang="en-US" sz="2400" b="1" dirty="0" err="1" smtClean="0"/>
              <a:t>Autoencoder</a:t>
            </a:r>
            <a:endParaRPr lang="en-US" sz="2400" b="1" dirty="0" smtClean="0"/>
          </a:p>
          <a:p>
            <a:r>
              <a:rPr lang="en-US" sz="2400" b="1" dirty="0" smtClean="0"/>
              <a:t>Architecture of </a:t>
            </a:r>
            <a:r>
              <a:rPr lang="en-US" sz="2400" b="1" dirty="0" err="1" smtClean="0"/>
              <a:t>Autoencoder</a:t>
            </a:r>
            <a:endParaRPr lang="en-US" sz="2400" b="1" dirty="0" smtClean="0"/>
          </a:p>
          <a:p>
            <a:r>
              <a:rPr lang="en-US" sz="2400" b="1" dirty="0" smtClean="0"/>
              <a:t>Type of </a:t>
            </a:r>
            <a:r>
              <a:rPr lang="en-US" sz="2400" b="1" dirty="0" err="1" smtClean="0"/>
              <a:t>Autoencoder</a:t>
            </a:r>
            <a:endParaRPr lang="en-US" sz="2400" b="1" dirty="0" smtClean="0"/>
          </a:p>
          <a:p>
            <a:r>
              <a:rPr lang="en-US" sz="2400" b="1" dirty="0" err="1" smtClean="0"/>
              <a:t>Genearative</a:t>
            </a:r>
            <a:r>
              <a:rPr lang="en-US" sz="2400" b="1" dirty="0" smtClean="0"/>
              <a:t> </a:t>
            </a:r>
            <a:r>
              <a:rPr lang="en-US" sz="2400" b="1" dirty="0" err="1" smtClean="0"/>
              <a:t>Adverserial</a:t>
            </a:r>
            <a:r>
              <a:rPr lang="en-US" sz="2400" b="1" dirty="0" smtClean="0"/>
              <a:t> Network</a:t>
            </a:r>
            <a:r>
              <a:rPr lang="en-US" sz="2400" b="1" dirty="0"/>
              <a:t> </a:t>
            </a:r>
            <a:r>
              <a:rPr lang="en-US" sz="2400" b="1" dirty="0" smtClean="0"/>
              <a:t>(GAN)</a:t>
            </a:r>
          </a:p>
          <a:p>
            <a:r>
              <a:rPr lang="en-US" sz="2400" b="1" dirty="0" smtClean="0"/>
              <a:t>How GAN Works</a:t>
            </a:r>
          </a:p>
          <a:p>
            <a:r>
              <a:rPr lang="en-US" sz="2400" b="1" dirty="0" smtClean="0"/>
              <a:t>Type of GAN</a:t>
            </a:r>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2</a:t>
            </a:fld>
            <a:endParaRPr lang="en-US"/>
          </a:p>
        </p:txBody>
      </p:sp>
    </p:spTree>
    <p:extLst>
      <p:ext uri="{BB962C8B-B14F-4D97-AF65-F5344CB8AC3E}">
        <p14:creationId xmlns:p14="http://schemas.microsoft.com/office/powerpoint/2010/main" val="1218144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604177" cy="606056"/>
          </a:xfrm>
        </p:spPr>
        <p:txBody>
          <a:bodyPr>
            <a:normAutofit/>
          </a:bodyPr>
          <a:lstStyle/>
          <a:p>
            <a:r>
              <a:rPr lang="en-US" sz="3200" b="1" dirty="0" err="1" smtClean="0"/>
              <a:t>Autoencoder</a:t>
            </a:r>
            <a:endParaRPr lang="en-US" sz="3200" b="1" dirty="0"/>
          </a:p>
        </p:txBody>
      </p:sp>
      <p:sp>
        <p:nvSpPr>
          <p:cNvPr id="3" name="Content Placeholder 2"/>
          <p:cNvSpPr>
            <a:spLocks noGrp="1"/>
          </p:cNvSpPr>
          <p:nvPr>
            <p:ph sz="half" idx="1"/>
          </p:nvPr>
        </p:nvSpPr>
        <p:spPr>
          <a:xfrm>
            <a:off x="0" y="1174048"/>
            <a:ext cx="6273209" cy="5591877"/>
          </a:xfrm>
        </p:spPr>
        <p:txBody>
          <a:bodyPr>
            <a:noAutofit/>
          </a:bodyPr>
          <a:lstStyle/>
          <a:p>
            <a:pPr algn="just"/>
            <a:r>
              <a:rPr lang="en-US" sz="2400" dirty="0"/>
              <a:t>An </a:t>
            </a:r>
            <a:r>
              <a:rPr lang="en-US" sz="2400" dirty="0" err="1"/>
              <a:t>autoencoder</a:t>
            </a:r>
            <a:r>
              <a:rPr lang="en-US" sz="2400" dirty="0"/>
              <a:t> is a type of neural network used in unsupervised learning</a:t>
            </a:r>
            <a:r>
              <a:rPr lang="en-US" sz="2400" dirty="0" smtClean="0"/>
              <a:t>.</a:t>
            </a:r>
          </a:p>
          <a:p>
            <a:pPr algn="just"/>
            <a:r>
              <a:rPr lang="en-US" sz="2400" dirty="0"/>
              <a:t>It aims to learn efficient representations of input data</a:t>
            </a:r>
            <a:r>
              <a:rPr lang="en-US" sz="2400" dirty="0" smtClean="0"/>
              <a:t>.</a:t>
            </a:r>
          </a:p>
          <a:p>
            <a:pPr algn="just"/>
            <a:r>
              <a:rPr lang="en-US" sz="2400" dirty="0" smtClean="0"/>
              <a:t>The </a:t>
            </a:r>
            <a:r>
              <a:rPr lang="en-US" sz="2400" dirty="0"/>
              <a:t>model compresses the input into a lower-dimensional encoded form</a:t>
            </a:r>
            <a:r>
              <a:rPr lang="en-US" sz="2400" dirty="0" smtClean="0"/>
              <a:t>.</a:t>
            </a:r>
          </a:p>
          <a:p>
            <a:pPr algn="just"/>
            <a:r>
              <a:rPr lang="en-US" sz="2400" dirty="0" smtClean="0"/>
              <a:t>It </a:t>
            </a:r>
            <a:r>
              <a:rPr lang="en-US" sz="2400" dirty="0"/>
              <a:t>then reconstructs the original input from this encoding</a:t>
            </a:r>
            <a:r>
              <a:rPr lang="en-US" sz="2400" dirty="0" smtClean="0"/>
              <a:t>.</a:t>
            </a:r>
          </a:p>
          <a:p>
            <a:pPr algn="just"/>
            <a:r>
              <a:rPr lang="en-US" sz="2400" dirty="0" smtClean="0"/>
              <a:t>The </a:t>
            </a:r>
            <a:r>
              <a:rPr lang="en-US" sz="2400" dirty="0"/>
              <a:t>network is trained to make the output closely match the input</a:t>
            </a:r>
            <a:r>
              <a:rPr lang="en-US" sz="2400" dirty="0" smtClean="0"/>
              <a:t>.</a:t>
            </a:r>
          </a:p>
          <a:p>
            <a:pPr algn="just"/>
            <a:r>
              <a:rPr lang="en-US" sz="2400" dirty="0" smtClean="0"/>
              <a:t>Common </a:t>
            </a:r>
            <a:r>
              <a:rPr lang="en-US" sz="2400" dirty="0"/>
              <a:t>applications include dimensionality reduction, </a:t>
            </a:r>
            <a:r>
              <a:rPr lang="en-US" sz="2400" dirty="0" err="1"/>
              <a:t>denoising</a:t>
            </a:r>
            <a:r>
              <a:rPr lang="en-US" sz="2400" dirty="0"/>
              <a:t>, and feature extraction.</a:t>
            </a:r>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3</a:t>
            </a:fld>
            <a:endParaRPr lang="en-US"/>
          </a:p>
        </p:txBody>
      </p:sp>
      <p:pic>
        <p:nvPicPr>
          <p:cNvPr id="4" name="Picture 3"/>
          <p:cNvPicPr>
            <a:picLocks noChangeAspect="1"/>
          </p:cNvPicPr>
          <p:nvPr/>
        </p:nvPicPr>
        <p:blipFill rotWithShape="1">
          <a:blip r:embed="rId2"/>
          <a:srcRect l="2904" t="11692" r="1415" b="5603"/>
          <a:stretch/>
        </p:blipFill>
        <p:spPr>
          <a:xfrm>
            <a:off x="6368902" y="3776230"/>
            <a:ext cx="4923938" cy="1913860"/>
          </a:xfrm>
          <a:prstGeom prst="rect">
            <a:avLst/>
          </a:prstGeom>
        </p:spPr>
      </p:pic>
      <p:sp>
        <p:nvSpPr>
          <p:cNvPr id="6" name="Rectangle 5"/>
          <p:cNvSpPr/>
          <p:nvPr/>
        </p:nvSpPr>
        <p:spPr>
          <a:xfrm>
            <a:off x="6368902" y="1221685"/>
            <a:ext cx="4816549" cy="2554545"/>
          </a:xfrm>
          <a:prstGeom prst="rect">
            <a:avLst/>
          </a:prstGeom>
        </p:spPr>
        <p:txBody>
          <a:bodyPr wrap="square">
            <a:spAutoFit/>
          </a:bodyPr>
          <a:lstStyle/>
          <a:p>
            <a:pPr algn="just"/>
            <a:r>
              <a:rPr lang="en-US" sz="1600" b="1" dirty="0"/>
              <a:t>The diagram illustrates an encoder-decoder model where the input "2" is processed by the encoder to create a compressed representation. The decoder then reconstructs the original input "2" from this compressed form, demonstrating the model's ability to encode and decode data efficiently. This process highlights the core functionality of </a:t>
            </a:r>
            <a:r>
              <a:rPr lang="en-US" sz="1600" b="1" dirty="0" err="1"/>
              <a:t>autoencoders</a:t>
            </a:r>
            <a:r>
              <a:rPr lang="en-US" sz="1600" b="1" dirty="0"/>
              <a:t> in reducing and reconstructing information.</a:t>
            </a:r>
          </a:p>
        </p:txBody>
      </p:sp>
    </p:spTree>
    <p:extLst>
      <p:ext uri="{BB962C8B-B14F-4D97-AF65-F5344CB8AC3E}">
        <p14:creationId xmlns:p14="http://schemas.microsoft.com/office/powerpoint/2010/main" val="3030182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693"/>
            <a:ext cx="9051283" cy="701749"/>
          </a:xfrm>
        </p:spPr>
        <p:txBody>
          <a:bodyPr>
            <a:normAutofit/>
          </a:bodyPr>
          <a:lstStyle/>
          <a:p>
            <a:r>
              <a:rPr lang="en-US" sz="3200" b="1" dirty="0" smtClean="0"/>
              <a:t>Architecture of </a:t>
            </a:r>
            <a:r>
              <a:rPr lang="en-US" sz="3200" b="1" dirty="0" err="1" smtClean="0"/>
              <a:t>Autoencoder</a:t>
            </a:r>
            <a:endParaRPr lang="en-US" sz="3200" b="1" dirty="0"/>
          </a:p>
        </p:txBody>
      </p:sp>
      <p:sp>
        <p:nvSpPr>
          <p:cNvPr id="3" name="Content Placeholder 2"/>
          <p:cNvSpPr>
            <a:spLocks noGrp="1"/>
          </p:cNvSpPr>
          <p:nvPr>
            <p:ph sz="half" idx="1"/>
          </p:nvPr>
        </p:nvSpPr>
        <p:spPr>
          <a:xfrm>
            <a:off x="0" y="1010093"/>
            <a:ext cx="6634716" cy="5847907"/>
          </a:xfrm>
        </p:spPr>
        <p:txBody>
          <a:bodyPr>
            <a:noAutofit/>
          </a:bodyPr>
          <a:lstStyle/>
          <a:p>
            <a:pPr marL="0" indent="0" algn="just">
              <a:buNone/>
            </a:pPr>
            <a:r>
              <a:rPr lang="en-US" sz="2000" b="1" dirty="0"/>
              <a:t>Encoder</a:t>
            </a:r>
          </a:p>
          <a:p>
            <a:pPr algn="just"/>
            <a:r>
              <a:rPr lang="en-US" sz="2000" dirty="0"/>
              <a:t>Compresses the input into a smaller representation.</a:t>
            </a:r>
          </a:p>
          <a:p>
            <a:pPr algn="just"/>
            <a:r>
              <a:rPr lang="en-US" sz="2000" dirty="0"/>
              <a:t>Uses layers to reduce the size of the input.</a:t>
            </a:r>
          </a:p>
          <a:p>
            <a:pPr algn="just"/>
            <a:r>
              <a:rPr lang="en-US" sz="2000" dirty="0"/>
              <a:t>Captures the most important features in the data.</a:t>
            </a:r>
          </a:p>
          <a:p>
            <a:pPr marL="0" indent="0" algn="just">
              <a:buNone/>
            </a:pPr>
            <a:r>
              <a:rPr lang="en-US" sz="2000" b="1" dirty="0"/>
              <a:t>Latent Space (Bottleneck)</a:t>
            </a:r>
          </a:p>
          <a:p>
            <a:pPr algn="just"/>
            <a:r>
              <a:rPr lang="en-US" sz="2000" dirty="0"/>
              <a:t>Stores the compressed form of the input.</a:t>
            </a:r>
          </a:p>
          <a:p>
            <a:pPr algn="just"/>
            <a:r>
              <a:rPr lang="en-US" sz="2000" dirty="0"/>
              <a:t>Holds key information needed for decoding.</a:t>
            </a:r>
          </a:p>
          <a:p>
            <a:pPr algn="just"/>
            <a:r>
              <a:rPr lang="en-US" sz="2000" dirty="0"/>
              <a:t>Called bottleneck due to its narrow size.</a:t>
            </a:r>
          </a:p>
          <a:p>
            <a:pPr marL="0" indent="0" algn="just">
              <a:buNone/>
            </a:pPr>
            <a:r>
              <a:rPr lang="en-US" sz="2000" b="1" dirty="0"/>
              <a:t>Decoder</a:t>
            </a:r>
          </a:p>
          <a:p>
            <a:pPr algn="just"/>
            <a:r>
              <a:rPr lang="en-US" sz="2000" dirty="0"/>
              <a:t>Reconstructs the input from the compressed code.</a:t>
            </a:r>
          </a:p>
          <a:p>
            <a:pPr algn="just"/>
            <a:r>
              <a:rPr lang="en-US" sz="2000" dirty="0"/>
              <a:t>Uses layers to expand the encoded data.</a:t>
            </a:r>
          </a:p>
          <a:p>
            <a:pPr algn="just"/>
            <a:r>
              <a:rPr lang="en-US" sz="2000" dirty="0"/>
              <a:t>Tries to match the output with the original input.</a:t>
            </a:r>
          </a:p>
          <a:p>
            <a:pPr marL="0" indent="0" algn="just">
              <a:buNone/>
            </a:pPr>
            <a:endParaRPr lang="en-US" sz="2000"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4</a:t>
            </a:fld>
            <a:endParaRPr lang="en-US"/>
          </a:p>
        </p:txBody>
      </p:sp>
      <p:pic>
        <p:nvPicPr>
          <p:cNvPr id="6" name="Picture 5"/>
          <p:cNvPicPr>
            <a:picLocks noChangeAspect="1"/>
          </p:cNvPicPr>
          <p:nvPr/>
        </p:nvPicPr>
        <p:blipFill rotWithShape="1">
          <a:blip r:embed="rId2"/>
          <a:srcRect l="9707" t="9907" r="5887" b="9761"/>
          <a:stretch/>
        </p:blipFill>
        <p:spPr>
          <a:xfrm>
            <a:off x="6614732" y="4111894"/>
            <a:ext cx="4678107" cy="2373965"/>
          </a:xfrm>
          <a:prstGeom prst="rect">
            <a:avLst/>
          </a:prstGeom>
        </p:spPr>
      </p:pic>
      <p:sp>
        <p:nvSpPr>
          <p:cNvPr id="7" name="Rectangle 6"/>
          <p:cNvSpPr/>
          <p:nvPr/>
        </p:nvSpPr>
        <p:spPr>
          <a:xfrm>
            <a:off x="6507126" y="1249572"/>
            <a:ext cx="4668755" cy="2862322"/>
          </a:xfrm>
          <a:prstGeom prst="rect">
            <a:avLst/>
          </a:prstGeom>
        </p:spPr>
        <p:txBody>
          <a:bodyPr wrap="square">
            <a:spAutoFit/>
          </a:bodyPr>
          <a:lstStyle/>
          <a:p>
            <a:pPr algn="just"/>
            <a:r>
              <a:rPr lang="en-US" b="1" dirty="0"/>
              <a:t>This diagram illustrates the architecture of an </a:t>
            </a:r>
            <a:r>
              <a:rPr lang="en-US" b="1" dirty="0" err="1"/>
              <a:t>autoencoder</a:t>
            </a:r>
            <a:r>
              <a:rPr lang="en-US" b="1" dirty="0"/>
              <a:t>, consisting of an encoder, bottleneck (latent space), and decoder. The encoder compresses the input data into a low-dimensional latent representation. The decoder then reconstructs the original data from this compressed form as accurately as possible.</a:t>
            </a:r>
          </a:p>
        </p:txBody>
      </p:sp>
    </p:spTree>
    <p:extLst>
      <p:ext uri="{BB962C8B-B14F-4D97-AF65-F5344CB8AC3E}">
        <p14:creationId xmlns:p14="http://schemas.microsoft.com/office/powerpoint/2010/main" val="2746336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7858402" y="2052085"/>
            <a:ext cx="3446013" cy="4805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51198" y="1520455"/>
            <a:ext cx="4584054" cy="5337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Round Single Corner Rectangle 8"/>
          <p:cNvSpPr/>
          <p:nvPr/>
        </p:nvSpPr>
        <p:spPr>
          <a:xfrm>
            <a:off x="0" y="1105786"/>
            <a:ext cx="3027670" cy="5752214"/>
          </a:xfrm>
          <a:prstGeom prst="round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0" y="-74428"/>
            <a:ext cx="9317097" cy="697496"/>
          </a:xfrm>
        </p:spPr>
        <p:txBody>
          <a:bodyPr>
            <a:normAutofit/>
          </a:bodyPr>
          <a:lstStyle/>
          <a:p>
            <a:r>
              <a:rPr lang="en-US" sz="3200" b="1" dirty="0" smtClean="0"/>
              <a:t>Type of </a:t>
            </a:r>
            <a:r>
              <a:rPr lang="en-US" sz="3200" b="1" dirty="0" err="1" smtClean="0"/>
              <a:t>Autoencoder</a:t>
            </a:r>
            <a:endParaRPr lang="en-US" sz="32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5</a:t>
            </a:fld>
            <a:endParaRPr lang="en-US"/>
          </a:p>
        </p:txBody>
      </p:sp>
      <p:pic>
        <p:nvPicPr>
          <p:cNvPr id="6" name="Picture 5"/>
          <p:cNvPicPr>
            <a:picLocks noChangeAspect="1"/>
          </p:cNvPicPr>
          <p:nvPr/>
        </p:nvPicPr>
        <p:blipFill>
          <a:blip r:embed="rId2"/>
          <a:stretch>
            <a:fillRect/>
          </a:stretch>
        </p:blipFill>
        <p:spPr>
          <a:xfrm>
            <a:off x="-29598" y="4455042"/>
            <a:ext cx="2852673" cy="2402958"/>
          </a:xfrm>
          <a:prstGeom prst="rect">
            <a:avLst/>
          </a:prstGeom>
        </p:spPr>
      </p:pic>
      <p:pic>
        <p:nvPicPr>
          <p:cNvPr id="7" name="Picture 6"/>
          <p:cNvPicPr>
            <a:picLocks noChangeAspect="1"/>
          </p:cNvPicPr>
          <p:nvPr/>
        </p:nvPicPr>
        <p:blipFill>
          <a:blip r:embed="rId3"/>
          <a:stretch>
            <a:fillRect/>
          </a:stretch>
        </p:blipFill>
        <p:spPr>
          <a:xfrm>
            <a:off x="3242930" y="4579646"/>
            <a:ext cx="4592322" cy="2278353"/>
          </a:xfrm>
          <a:prstGeom prst="rect">
            <a:avLst/>
          </a:prstGeom>
        </p:spPr>
      </p:pic>
      <p:sp>
        <p:nvSpPr>
          <p:cNvPr id="10" name="Rectangle 9"/>
          <p:cNvSpPr/>
          <p:nvPr/>
        </p:nvSpPr>
        <p:spPr>
          <a:xfrm>
            <a:off x="0" y="761605"/>
            <a:ext cx="3027670" cy="3785652"/>
          </a:xfrm>
          <a:prstGeom prst="rect">
            <a:avLst/>
          </a:prstGeom>
        </p:spPr>
        <p:txBody>
          <a:bodyPr wrap="square">
            <a:spAutoFit/>
          </a:bodyPr>
          <a:lstStyle/>
          <a:p>
            <a:pPr algn="just"/>
            <a:r>
              <a:rPr lang="en-US" sz="1600" b="1" dirty="0" smtClean="0"/>
              <a:t>Vanilla </a:t>
            </a:r>
            <a:r>
              <a:rPr lang="en-US" sz="1600" b="1" dirty="0" err="1"/>
              <a:t>Autoencoder</a:t>
            </a:r>
            <a:r>
              <a:rPr lang="en-US" sz="1600" b="1" dirty="0"/>
              <a:t>  </a:t>
            </a:r>
          </a:p>
          <a:p>
            <a:pPr algn="just"/>
            <a:endParaRPr lang="en-US" sz="1600" b="1" dirty="0"/>
          </a:p>
          <a:p>
            <a:pPr algn="just"/>
            <a:r>
              <a:rPr lang="en-US" sz="1600" b="1" dirty="0"/>
              <a:t>A vanilla </a:t>
            </a:r>
            <a:r>
              <a:rPr lang="en-US" sz="1600" b="1" dirty="0" err="1"/>
              <a:t>autoencoder</a:t>
            </a:r>
            <a:r>
              <a:rPr lang="en-US" sz="1600" b="1" dirty="0"/>
              <a:t> consists of an </a:t>
            </a:r>
            <a:r>
              <a:rPr lang="en-US" sz="1600" b="1" dirty="0" smtClean="0"/>
              <a:t>input, </a:t>
            </a:r>
            <a:r>
              <a:rPr lang="en-US" sz="1600" b="1" dirty="0"/>
              <a:t>a </a:t>
            </a:r>
            <a:r>
              <a:rPr lang="en-US" sz="1600" b="1" dirty="0" smtClean="0"/>
              <a:t>latent space</a:t>
            </a:r>
            <a:r>
              <a:rPr lang="en-US" sz="1600" b="1" dirty="0"/>
              <a:t> </a:t>
            </a:r>
            <a:r>
              <a:rPr lang="en-US" sz="1600" b="1" dirty="0" smtClean="0"/>
              <a:t>(compressed </a:t>
            </a:r>
            <a:r>
              <a:rPr lang="en-US" sz="1600" b="1" dirty="0"/>
              <a:t>representation), and an </a:t>
            </a:r>
            <a:r>
              <a:rPr lang="en-US" sz="1600" b="1" dirty="0" smtClean="0"/>
              <a:t>output(reconstructed </a:t>
            </a:r>
            <a:r>
              <a:rPr lang="en-US" sz="1600" b="1" dirty="0"/>
              <a:t>input). The encoder maps data to the latent space, while the decoder reconstructs it, minimizing reconstruction error. This unsupervised model learns efficient data encodings.</a:t>
            </a:r>
          </a:p>
        </p:txBody>
      </p:sp>
      <p:sp>
        <p:nvSpPr>
          <p:cNvPr id="13" name="Rectangle 12"/>
          <p:cNvSpPr/>
          <p:nvPr/>
        </p:nvSpPr>
        <p:spPr>
          <a:xfrm>
            <a:off x="3242931" y="1163326"/>
            <a:ext cx="4444410" cy="3416320"/>
          </a:xfrm>
          <a:prstGeom prst="rect">
            <a:avLst/>
          </a:prstGeom>
        </p:spPr>
        <p:txBody>
          <a:bodyPr wrap="square">
            <a:spAutoFit/>
          </a:bodyPr>
          <a:lstStyle/>
          <a:p>
            <a:pPr algn="just"/>
            <a:r>
              <a:rPr lang="en-US" b="1" dirty="0">
                <a:latin typeface="DeepSeek-CJK-patch"/>
              </a:rPr>
              <a:t>Convolutional </a:t>
            </a:r>
            <a:r>
              <a:rPr lang="en-US" b="1" dirty="0" err="1">
                <a:latin typeface="DeepSeek-CJK-patch"/>
              </a:rPr>
              <a:t>Autoencoder</a:t>
            </a:r>
            <a:endParaRPr lang="en-US" b="1" dirty="0">
              <a:latin typeface="DeepSeek-CJK-patch"/>
            </a:endParaRPr>
          </a:p>
          <a:p>
            <a:pPr algn="just"/>
            <a:r>
              <a:rPr lang="en-US" b="1" dirty="0">
                <a:latin typeface="DeepSeek-CJK-patch"/>
              </a:rPr>
              <a:t>This model uses a convolutional encoder (</a:t>
            </a:r>
            <a:r>
              <a:rPr lang="en-US" b="1" dirty="0" err="1">
                <a:latin typeface="DeepSeek-CJK-patch"/>
              </a:rPr>
              <a:t>downsampling</a:t>
            </a:r>
            <a:r>
              <a:rPr lang="en-US" b="1" dirty="0">
                <a:latin typeface="DeepSeek-CJK-patch"/>
              </a:rPr>
              <a:t>) and </a:t>
            </a:r>
            <a:r>
              <a:rPr lang="en-US" b="1" dirty="0" err="1">
                <a:latin typeface="DeepSeek-CJK-patch"/>
              </a:rPr>
              <a:t>deconvolutional</a:t>
            </a:r>
            <a:r>
              <a:rPr lang="en-US" b="1" dirty="0">
                <a:latin typeface="DeepSeek-CJK-patch"/>
              </a:rPr>
              <a:t> decoder (</a:t>
            </a:r>
            <a:r>
              <a:rPr lang="en-US" b="1" dirty="0" err="1">
                <a:latin typeface="DeepSeek-CJK-patch"/>
              </a:rPr>
              <a:t>upsampling</a:t>
            </a:r>
            <a:r>
              <a:rPr lang="en-US" b="1" dirty="0">
                <a:latin typeface="DeepSeek-CJK-patch"/>
              </a:rPr>
              <a:t>) with skip connections for detail preservation. A fully connected layer (4096 units) processes high-level features before reconstruction. Training optimizes cross-entropy loss + edge contrast penalty for sharp, accurate outputs.</a:t>
            </a:r>
            <a:endParaRPr lang="en-US" b="1" i="0" dirty="0">
              <a:effectLst/>
              <a:latin typeface="DeepSeek-CJK-patch"/>
            </a:endParaRPr>
          </a:p>
        </p:txBody>
      </p:sp>
      <p:pic>
        <p:nvPicPr>
          <p:cNvPr id="16" name="Picture 15"/>
          <p:cNvPicPr>
            <a:picLocks noChangeAspect="1"/>
          </p:cNvPicPr>
          <p:nvPr/>
        </p:nvPicPr>
        <p:blipFill>
          <a:blip r:embed="rId4"/>
          <a:stretch>
            <a:fillRect/>
          </a:stretch>
        </p:blipFill>
        <p:spPr>
          <a:xfrm>
            <a:off x="7989304" y="4547257"/>
            <a:ext cx="3227075" cy="2146570"/>
          </a:xfrm>
          <a:prstGeom prst="rect">
            <a:avLst/>
          </a:prstGeom>
        </p:spPr>
      </p:pic>
      <p:sp>
        <p:nvSpPr>
          <p:cNvPr id="18" name="Rectangle 17"/>
          <p:cNvSpPr/>
          <p:nvPr/>
        </p:nvSpPr>
        <p:spPr>
          <a:xfrm>
            <a:off x="8050512" y="1721557"/>
            <a:ext cx="3104660" cy="2862322"/>
          </a:xfrm>
          <a:prstGeom prst="rect">
            <a:avLst/>
          </a:prstGeom>
        </p:spPr>
        <p:txBody>
          <a:bodyPr wrap="square">
            <a:spAutoFit/>
          </a:bodyPr>
          <a:lstStyle/>
          <a:p>
            <a:pPr algn="just"/>
            <a:r>
              <a:rPr lang="en-US" b="1" dirty="0">
                <a:latin typeface="DeepSeek-CJK-patch"/>
              </a:rPr>
              <a:t>Diagnosing </a:t>
            </a:r>
            <a:r>
              <a:rPr lang="en-US" b="1" dirty="0" err="1">
                <a:latin typeface="DeepSeek-CJK-patch"/>
              </a:rPr>
              <a:t>Autoencoders</a:t>
            </a:r>
            <a:endParaRPr lang="en-US" b="1" dirty="0">
              <a:latin typeface="DeepSeek-CJK-patch"/>
            </a:endParaRPr>
          </a:p>
          <a:p>
            <a:pPr algn="just"/>
            <a:r>
              <a:rPr lang="en-US" b="1" dirty="0">
                <a:latin typeface="DeepSeek-CJK-patch"/>
              </a:rPr>
              <a:t>The encoder compresses input into latent space, while the decoder reconstructs it. Performance is diagnosed by comparing output to input—gaps reveal representation flaws or bottlenecks.</a:t>
            </a:r>
            <a:endParaRPr lang="en-US" b="1" i="0" dirty="0">
              <a:effectLst/>
              <a:latin typeface="DeepSeek-CJK-patch"/>
            </a:endParaRPr>
          </a:p>
        </p:txBody>
      </p:sp>
    </p:spTree>
    <p:extLst>
      <p:ext uri="{BB962C8B-B14F-4D97-AF65-F5344CB8AC3E}">
        <p14:creationId xmlns:p14="http://schemas.microsoft.com/office/powerpoint/2010/main" val="394947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060"/>
            <a:ext cx="9806196" cy="718761"/>
          </a:xfrm>
        </p:spPr>
        <p:txBody>
          <a:bodyPr>
            <a:normAutofit/>
          </a:bodyPr>
          <a:lstStyle/>
          <a:p>
            <a:r>
              <a:rPr lang="en-US" sz="3200" b="1" dirty="0" smtClean="0"/>
              <a:t>Generative Adversarial Network</a:t>
            </a:r>
            <a:endParaRPr lang="en-US" sz="3200" b="1" dirty="0"/>
          </a:p>
        </p:txBody>
      </p:sp>
      <p:sp>
        <p:nvSpPr>
          <p:cNvPr id="3" name="Content Placeholder 2"/>
          <p:cNvSpPr>
            <a:spLocks noGrp="1"/>
          </p:cNvSpPr>
          <p:nvPr>
            <p:ph sz="half" idx="1"/>
          </p:nvPr>
        </p:nvSpPr>
        <p:spPr>
          <a:xfrm>
            <a:off x="0" y="1158948"/>
            <a:ext cx="6794205" cy="5699052"/>
          </a:xfrm>
        </p:spPr>
        <p:txBody>
          <a:bodyPr>
            <a:normAutofit lnSpcReduction="10000"/>
          </a:bodyPr>
          <a:lstStyle/>
          <a:p>
            <a:pPr algn="just"/>
            <a:r>
              <a:rPr lang="en-US" sz="2400" dirty="0" smtClean="0"/>
              <a:t>GAN is a framework </a:t>
            </a:r>
            <a:r>
              <a:rPr lang="en-US" sz="2400" dirty="0"/>
              <a:t>where two neural networks </a:t>
            </a:r>
            <a:r>
              <a:rPr lang="en-US" sz="2400" dirty="0" smtClean="0"/>
              <a:t>are play together </a:t>
            </a:r>
            <a:r>
              <a:rPr lang="en-US" sz="2400" dirty="0"/>
              <a:t>but against each other like a game</a:t>
            </a:r>
            <a:r>
              <a:rPr lang="en-US" sz="2400" dirty="0" smtClean="0"/>
              <a:t>.</a:t>
            </a:r>
          </a:p>
          <a:p>
            <a:pPr marL="0" indent="0" algn="just">
              <a:buNone/>
            </a:pPr>
            <a:r>
              <a:rPr lang="en-US" sz="2400" b="1" dirty="0" smtClean="0"/>
              <a:t>Generator</a:t>
            </a:r>
          </a:p>
          <a:p>
            <a:pPr algn="just"/>
            <a:r>
              <a:rPr lang="en-US" sz="2400" dirty="0"/>
              <a:t>Takes random noise and tries to generate fake images that look real.</a:t>
            </a:r>
          </a:p>
          <a:p>
            <a:pPr algn="just"/>
            <a:r>
              <a:rPr lang="en-US" sz="2400" b="1" dirty="0" smtClean="0"/>
              <a:t>Discriminator</a:t>
            </a:r>
          </a:p>
          <a:p>
            <a:pPr algn="just"/>
            <a:r>
              <a:rPr lang="en-US" sz="2400" dirty="0"/>
              <a:t>Tries to tell the difference between real images (from the dataset) and fake images (from </a:t>
            </a:r>
            <a:r>
              <a:rPr lang="en-US" sz="2400" dirty="0" smtClean="0"/>
              <a:t>the </a:t>
            </a:r>
            <a:r>
              <a:rPr lang="en-US" sz="2400" dirty="0"/>
              <a:t>Generator</a:t>
            </a:r>
            <a:r>
              <a:rPr lang="en-US" sz="2400" dirty="0" smtClean="0"/>
              <a:t>).</a:t>
            </a:r>
          </a:p>
          <a:p>
            <a:pPr algn="just"/>
            <a:r>
              <a:rPr lang="en-US" sz="2400" b="1" dirty="0" smtClean="0"/>
              <a:t>Adversarial </a:t>
            </a:r>
            <a:r>
              <a:rPr lang="en-US" sz="2400" b="1" dirty="0"/>
              <a:t>Training </a:t>
            </a:r>
          </a:p>
          <a:p>
            <a:pPr algn="just"/>
            <a:r>
              <a:rPr lang="en-US" sz="2400" dirty="0"/>
              <a:t>They are trained </a:t>
            </a:r>
            <a:r>
              <a:rPr lang="en-US" sz="2400" dirty="0" smtClean="0"/>
              <a:t>together </a:t>
            </a:r>
            <a:r>
              <a:rPr lang="en-US" sz="2400" dirty="0"/>
              <a:t>but </a:t>
            </a:r>
            <a:r>
              <a:rPr lang="en-US" sz="2400" dirty="0" smtClean="0"/>
              <a:t>compete </a:t>
            </a:r>
            <a:r>
              <a:rPr lang="en-US" sz="2400" dirty="0"/>
              <a:t>the </a:t>
            </a:r>
            <a:r>
              <a:rPr lang="en-US" sz="2400" dirty="0" smtClean="0"/>
              <a:t>Generator </a:t>
            </a:r>
            <a:r>
              <a:rPr lang="en-US" sz="2400" dirty="0"/>
              <a:t>learns to </a:t>
            </a:r>
            <a:r>
              <a:rPr lang="en-US" sz="2400" dirty="0" smtClean="0"/>
              <a:t>fool, </a:t>
            </a:r>
            <a:r>
              <a:rPr lang="en-US" sz="2400" dirty="0"/>
              <a:t>and the </a:t>
            </a:r>
            <a:r>
              <a:rPr lang="en-US" sz="2400" dirty="0" smtClean="0"/>
              <a:t>Discriminator </a:t>
            </a:r>
            <a:r>
              <a:rPr lang="en-US" sz="2400" dirty="0"/>
              <a:t>learns to </a:t>
            </a:r>
            <a:r>
              <a:rPr lang="en-US" sz="2400" dirty="0" smtClean="0"/>
              <a:t>detect </a:t>
            </a:r>
            <a:r>
              <a:rPr lang="en-US" sz="2400" dirty="0"/>
              <a:t>fakes.</a:t>
            </a:r>
          </a:p>
          <a:p>
            <a:pPr algn="just"/>
            <a:endParaRPr lang="en-US" sz="2400"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6</a:t>
            </a:fld>
            <a:endParaRPr lang="en-US"/>
          </a:p>
        </p:txBody>
      </p:sp>
      <p:pic>
        <p:nvPicPr>
          <p:cNvPr id="8" name="Picture 7"/>
          <p:cNvPicPr>
            <a:picLocks noChangeAspect="1"/>
          </p:cNvPicPr>
          <p:nvPr/>
        </p:nvPicPr>
        <p:blipFill>
          <a:blip r:embed="rId2"/>
          <a:stretch>
            <a:fillRect/>
          </a:stretch>
        </p:blipFill>
        <p:spPr>
          <a:xfrm>
            <a:off x="6868633" y="3900000"/>
            <a:ext cx="4424207" cy="2507990"/>
          </a:xfrm>
          <a:prstGeom prst="rect">
            <a:avLst/>
          </a:prstGeom>
        </p:spPr>
      </p:pic>
      <p:sp>
        <p:nvSpPr>
          <p:cNvPr id="9" name="Rectangle 8"/>
          <p:cNvSpPr/>
          <p:nvPr/>
        </p:nvSpPr>
        <p:spPr>
          <a:xfrm>
            <a:off x="7006855" y="1617679"/>
            <a:ext cx="4285985" cy="2585323"/>
          </a:xfrm>
          <a:prstGeom prst="rect">
            <a:avLst/>
          </a:prstGeom>
        </p:spPr>
        <p:txBody>
          <a:bodyPr wrap="square">
            <a:spAutoFit/>
          </a:bodyPr>
          <a:lstStyle/>
          <a:p>
            <a:pPr algn="just"/>
            <a:r>
              <a:rPr lang="en-US" b="1" dirty="0"/>
              <a:t>This </a:t>
            </a:r>
            <a:r>
              <a:rPr lang="en-US" b="1" dirty="0" smtClean="0"/>
              <a:t>image </a:t>
            </a:r>
            <a:r>
              <a:rPr lang="en-US" b="1" dirty="0"/>
              <a:t>shows the core components of a </a:t>
            </a:r>
            <a:r>
              <a:rPr lang="en-US" b="1" dirty="0" smtClean="0"/>
              <a:t>Generative </a:t>
            </a:r>
            <a:r>
              <a:rPr lang="en-US" b="1" dirty="0"/>
              <a:t>Adversarial Network (GAN</a:t>
            </a:r>
            <a:r>
              <a:rPr lang="en-US" b="1" dirty="0" smtClean="0"/>
              <a:t>): </a:t>
            </a:r>
            <a:r>
              <a:rPr lang="en-US" b="1" dirty="0"/>
              <a:t>the </a:t>
            </a:r>
            <a:r>
              <a:rPr lang="en-US" b="1" dirty="0" smtClean="0"/>
              <a:t>Generator </a:t>
            </a:r>
            <a:r>
              <a:rPr lang="en-US" b="1" dirty="0"/>
              <a:t>creates fake examples, the </a:t>
            </a:r>
            <a:r>
              <a:rPr lang="en-US" b="1" dirty="0" smtClean="0"/>
              <a:t>Discriminator </a:t>
            </a:r>
            <a:r>
              <a:rPr lang="en-US" b="1" dirty="0"/>
              <a:t>evaluates them against real data, and both improve through adversarial training, producing realistic synthetic outputs.</a:t>
            </a:r>
          </a:p>
        </p:txBody>
      </p:sp>
    </p:spTree>
    <p:extLst>
      <p:ext uri="{BB962C8B-B14F-4D97-AF65-F5344CB8AC3E}">
        <p14:creationId xmlns:p14="http://schemas.microsoft.com/office/powerpoint/2010/main" val="131583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98"/>
            <a:ext cx="9338363" cy="676231"/>
          </a:xfrm>
        </p:spPr>
        <p:txBody>
          <a:bodyPr>
            <a:normAutofit/>
          </a:bodyPr>
          <a:lstStyle/>
          <a:p>
            <a:r>
              <a:rPr lang="en-US" sz="3200" b="1" dirty="0" smtClean="0"/>
              <a:t>How GAN Works</a:t>
            </a:r>
            <a:endParaRPr lang="en-US" sz="3200" b="1" dirty="0"/>
          </a:p>
        </p:txBody>
      </p:sp>
      <p:sp>
        <p:nvSpPr>
          <p:cNvPr id="3" name="Content Placeholder 2"/>
          <p:cNvSpPr>
            <a:spLocks noGrp="1"/>
          </p:cNvSpPr>
          <p:nvPr>
            <p:ph sz="half" idx="1"/>
          </p:nvPr>
        </p:nvSpPr>
        <p:spPr>
          <a:xfrm>
            <a:off x="0" y="388088"/>
            <a:ext cx="6528391" cy="6260879"/>
          </a:xfrm>
        </p:spPr>
        <p:txBody>
          <a:bodyPr>
            <a:normAutofit/>
          </a:bodyPr>
          <a:lstStyle/>
          <a:p>
            <a:pPr marL="0" indent="0" algn="just">
              <a:buNone/>
            </a:pPr>
            <a:endParaRPr lang="en-US" sz="2400" dirty="0" smtClean="0"/>
          </a:p>
          <a:p>
            <a:pPr marL="0" indent="0" algn="just">
              <a:buNone/>
            </a:pPr>
            <a:r>
              <a:rPr lang="en-US" sz="2400" b="1" dirty="0" smtClean="0"/>
              <a:t>Train the Discriminator:</a:t>
            </a:r>
          </a:p>
          <a:p>
            <a:pPr algn="just"/>
            <a:r>
              <a:rPr lang="en-US" sz="2400" dirty="0"/>
              <a:t>The discriminator is a network that tries to distinguish between </a:t>
            </a:r>
            <a:r>
              <a:rPr lang="en-US" sz="2400" b="1" dirty="0"/>
              <a:t>real</a:t>
            </a:r>
            <a:r>
              <a:rPr lang="en-US" sz="2400" dirty="0"/>
              <a:t> data (like actual images from a dataset) and </a:t>
            </a:r>
            <a:r>
              <a:rPr lang="en-US" sz="2400" b="1" dirty="0"/>
              <a:t>fake</a:t>
            </a:r>
            <a:r>
              <a:rPr lang="en-US" sz="2400" dirty="0"/>
              <a:t> data (generated by the generator</a:t>
            </a:r>
            <a:r>
              <a:rPr lang="en-US" sz="2400" dirty="0" smtClean="0"/>
              <a:t>).</a:t>
            </a:r>
          </a:p>
          <a:p>
            <a:pPr algn="just"/>
            <a:r>
              <a:rPr lang="en-US" sz="2400" dirty="0"/>
              <a:t>While training the discriminator, you </a:t>
            </a:r>
            <a:r>
              <a:rPr lang="en-US" sz="2400" b="1" dirty="0"/>
              <a:t>freeze the generator</a:t>
            </a:r>
            <a:r>
              <a:rPr lang="en-US" sz="2400" dirty="0"/>
              <a:t>, which means you don't let it </a:t>
            </a:r>
            <a:r>
              <a:rPr lang="en-US" sz="2400" dirty="0" smtClean="0"/>
              <a:t>learn </a:t>
            </a:r>
            <a:r>
              <a:rPr lang="en-US" sz="2400" dirty="0"/>
              <a:t>during this step</a:t>
            </a:r>
            <a:r>
              <a:rPr lang="en-US" sz="2400" dirty="0" smtClean="0"/>
              <a:t>. </a:t>
            </a:r>
          </a:p>
          <a:p>
            <a:pPr marL="0" indent="0" algn="just">
              <a:buNone/>
            </a:pPr>
            <a:r>
              <a:rPr lang="en-US" sz="2400" b="1" dirty="0" smtClean="0"/>
              <a:t>Train </a:t>
            </a:r>
            <a:r>
              <a:rPr lang="en-US" sz="2400" b="1" dirty="0"/>
              <a:t>the </a:t>
            </a:r>
            <a:r>
              <a:rPr lang="en-US" sz="2400" b="1" dirty="0" smtClean="0"/>
              <a:t>Generator:</a:t>
            </a:r>
          </a:p>
          <a:p>
            <a:pPr marL="0" indent="0" algn="just">
              <a:buNone/>
            </a:pPr>
            <a:r>
              <a:rPr lang="en-US" sz="2400" dirty="0"/>
              <a:t>You </a:t>
            </a:r>
            <a:r>
              <a:rPr lang="en-US" sz="2400" b="1" dirty="0"/>
              <a:t>train the generator</a:t>
            </a:r>
            <a:r>
              <a:rPr lang="en-US" sz="2400" dirty="0"/>
              <a:t> to create more realistic fake </a:t>
            </a:r>
            <a:r>
              <a:rPr lang="en-US" sz="2400" dirty="0" smtClean="0"/>
              <a:t>data.</a:t>
            </a:r>
          </a:p>
          <a:p>
            <a:pPr marL="0" indent="0" algn="just">
              <a:buNone/>
            </a:pPr>
            <a:r>
              <a:rPr lang="en-US" sz="2400" dirty="0"/>
              <a:t>Discriminator doesn't learn, only provides feedback.</a:t>
            </a:r>
            <a:endParaRPr lang="en-US" sz="24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7</a:t>
            </a:fld>
            <a:endParaRPr lang="en-US"/>
          </a:p>
        </p:txBody>
      </p:sp>
      <p:pic>
        <p:nvPicPr>
          <p:cNvPr id="7" name="Picture 6"/>
          <p:cNvPicPr>
            <a:picLocks noChangeAspect="1"/>
          </p:cNvPicPr>
          <p:nvPr/>
        </p:nvPicPr>
        <p:blipFill>
          <a:blip r:embed="rId2"/>
          <a:stretch>
            <a:fillRect/>
          </a:stretch>
        </p:blipFill>
        <p:spPr>
          <a:xfrm>
            <a:off x="6735229" y="4284921"/>
            <a:ext cx="4557611" cy="2573080"/>
          </a:xfrm>
          <a:prstGeom prst="rect">
            <a:avLst/>
          </a:prstGeom>
        </p:spPr>
      </p:pic>
      <p:sp>
        <p:nvSpPr>
          <p:cNvPr id="8" name="Rectangle 7"/>
          <p:cNvSpPr/>
          <p:nvPr/>
        </p:nvSpPr>
        <p:spPr>
          <a:xfrm>
            <a:off x="6715525" y="1273192"/>
            <a:ext cx="4577315" cy="3139321"/>
          </a:xfrm>
          <a:prstGeom prst="rect">
            <a:avLst/>
          </a:prstGeom>
        </p:spPr>
        <p:txBody>
          <a:bodyPr wrap="square">
            <a:spAutoFit/>
          </a:bodyPr>
          <a:lstStyle/>
          <a:p>
            <a:pPr algn="just"/>
            <a:r>
              <a:rPr lang="en-US" b="1" dirty="0"/>
              <a:t>This image outlines the training process of a GAN (Generative Adversarial Network), highlighting the alternating steps for the discriminator (classifying real/fake data) and generator (creating fake data). The discriminator is frozen during generator training to focus on improving the generator's output. The goal is binary classification (real vs. fake) for both components.</a:t>
            </a:r>
          </a:p>
        </p:txBody>
      </p:sp>
    </p:spTree>
    <p:extLst>
      <p:ext uri="{BB962C8B-B14F-4D97-AF65-F5344CB8AC3E}">
        <p14:creationId xmlns:p14="http://schemas.microsoft.com/office/powerpoint/2010/main" val="1727460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29675"/>
            <a:ext cx="9692640" cy="911931"/>
          </a:xfrm>
        </p:spPr>
        <p:txBody>
          <a:bodyPr>
            <a:normAutofit/>
          </a:bodyPr>
          <a:lstStyle/>
          <a:p>
            <a:r>
              <a:rPr lang="en-US" sz="3200" b="1" dirty="0" smtClean="0"/>
              <a:t>How GAN Works</a:t>
            </a:r>
            <a:endParaRPr lang="en-US" sz="3200" b="1" dirty="0"/>
          </a:p>
        </p:txBody>
      </p:sp>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8</a:t>
            </a:fld>
            <a:endParaRPr lang="en-US"/>
          </a:p>
        </p:txBody>
      </p:sp>
      <p:pic>
        <p:nvPicPr>
          <p:cNvPr id="17" name="Picture 16"/>
          <p:cNvPicPr>
            <a:picLocks noChangeAspect="1"/>
          </p:cNvPicPr>
          <p:nvPr/>
        </p:nvPicPr>
        <p:blipFill rotWithShape="1">
          <a:blip r:embed="rId2"/>
          <a:srcRect l="1041" t="33377" r="539" b="4101"/>
          <a:stretch/>
        </p:blipFill>
        <p:spPr>
          <a:xfrm>
            <a:off x="130627" y="3766457"/>
            <a:ext cx="11114316" cy="1915886"/>
          </a:xfrm>
          <a:prstGeom prst="rect">
            <a:avLst/>
          </a:prstGeom>
        </p:spPr>
      </p:pic>
      <p:sp>
        <p:nvSpPr>
          <p:cNvPr id="18" name="Rectangle 17"/>
          <p:cNvSpPr/>
          <p:nvPr/>
        </p:nvSpPr>
        <p:spPr>
          <a:xfrm>
            <a:off x="130627" y="2136339"/>
            <a:ext cx="11114316" cy="1754326"/>
          </a:xfrm>
          <a:prstGeom prst="rect">
            <a:avLst/>
          </a:prstGeom>
        </p:spPr>
        <p:txBody>
          <a:bodyPr wrap="square">
            <a:spAutoFit/>
          </a:bodyPr>
          <a:lstStyle/>
          <a:p>
            <a:pPr algn="just"/>
            <a:r>
              <a:rPr lang="en-US" b="1" dirty="0"/>
              <a:t>This image describes the training process of a Generative Adversarial Network (GAN). It begins with defining the problem and selecting the GAN architecture. The discriminator is first trained on real data, then on fake inputs generated by the generator. Finally, the generator is trained using feedback from the discriminator to improve its ability to produce realistic outputs. This adversarial process continues until the generator creates high-quality fake data.</a:t>
            </a:r>
          </a:p>
        </p:txBody>
      </p:sp>
    </p:spTree>
    <p:extLst>
      <p:ext uri="{BB962C8B-B14F-4D97-AF65-F5344CB8AC3E}">
        <p14:creationId xmlns:p14="http://schemas.microsoft.com/office/powerpoint/2010/main" val="3269722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7765"/>
            <a:ext cx="9444689" cy="825087"/>
          </a:xfrm>
        </p:spPr>
        <p:txBody>
          <a:bodyPr>
            <a:normAutofit/>
          </a:bodyPr>
          <a:lstStyle/>
          <a:p>
            <a:r>
              <a:rPr lang="en-US" sz="3200" b="1" dirty="0" smtClean="0"/>
              <a:t>Type of GAN</a:t>
            </a:r>
            <a:endParaRPr lang="en-US" sz="3200" b="1" dirty="0"/>
          </a:p>
        </p:txBody>
      </p:sp>
      <p:sp>
        <p:nvSpPr>
          <p:cNvPr id="7" name="Slide Number Placeholder 6"/>
          <p:cNvSpPr>
            <a:spLocks noGrp="1"/>
          </p:cNvSpPr>
          <p:nvPr>
            <p:ph type="sldNum" sz="quarter" idx="12"/>
          </p:nvPr>
        </p:nvSpPr>
        <p:spPr/>
        <p:txBody>
          <a:bodyPr>
            <a:normAutofit lnSpcReduction="10000"/>
          </a:bodyPr>
          <a:lstStyle/>
          <a:p>
            <a:fld id="{7861E9F1-9214-4563-ABFC-1D940E589AFF}" type="slidenum">
              <a:rPr lang="en-US" smtClean="0"/>
              <a:t>9</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100" t="15349" r="8162" b="6202"/>
          <a:stretch/>
        </p:blipFill>
        <p:spPr>
          <a:xfrm>
            <a:off x="1948735" y="2564164"/>
            <a:ext cx="7495954" cy="4293836"/>
          </a:xfrm>
          <a:prstGeom prst="rect">
            <a:avLst/>
          </a:prstGeom>
        </p:spPr>
      </p:pic>
      <p:sp>
        <p:nvSpPr>
          <p:cNvPr id="3" name="Rectangle 2"/>
          <p:cNvSpPr/>
          <p:nvPr/>
        </p:nvSpPr>
        <p:spPr>
          <a:xfrm>
            <a:off x="1863675" y="1079564"/>
            <a:ext cx="7581014" cy="1569660"/>
          </a:xfrm>
          <a:prstGeom prst="rect">
            <a:avLst/>
          </a:prstGeom>
        </p:spPr>
        <p:txBody>
          <a:bodyPr wrap="square">
            <a:spAutoFit/>
          </a:bodyPr>
          <a:lstStyle/>
          <a:p>
            <a:pPr algn="just"/>
            <a:r>
              <a:rPr lang="en-US" sz="1600" b="1" dirty="0" smtClean="0"/>
              <a:t>The </a:t>
            </a:r>
            <a:r>
              <a:rPr lang="en-US" sz="1600" b="1" dirty="0"/>
              <a:t>image compares five key GAN architectures: </a:t>
            </a:r>
            <a:r>
              <a:rPr lang="en-US" sz="1600" b="1" dirty="0" err="1"/>
              <a:t>StyleGAN</a:t>
            </a:r>
            <a:r>
              <a:rPr lang="en-US" sz="1600" b="1" dirty="0"/>
              <a:t> offers precise style control for high-quality images, </a:t>
            </a:r>
            <a:r>
              <a:rPr lang="en-US" sz="1600" b="1" dirty="0" err="1"/>
              <a:t>CycleGAN</a:t>
            </a:r>
            <a:r>
              <a:rPr lang="en-US" sz="1600" b="1" dirty="0"/>
              <a:t> enables unpaired image translation between domains, Vanilla GAN is the original adversarial framework, DCGAN improves stability with CNNs, and CGAN generates conditioned outputs. Each serves distinct generative modeling purposes.</a:t>
            </a:r>
          </a:p>
        </p:txBody>
      </p:sp>
    </p:spTree>
    <p:extLst>
      <p:ext uri="{BB962C8B-B14F-4D97-AF65-F5344CB8AC3E}">
        <p14:creationId xmlns:p14="http://schemas.microsoft.com/office/powerpoint/2010/main" val="2970271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7966</TotalTime>
  <Words>998</Words>
  <Application>Microsoft Office PowerPoint</Application>
  <PresentationFormat>Widescreen</PresentationFormat>
  <Paragraphs>93</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Schoolbook</vt:lpstr>
      <vt:lpstr>DeepSeek-CJK-patch</vt:lpstr>
      <vt:lpstr>Wingdings 2</vt:lpstr>
      <vt:lpstr>View</vt:lpstr>
      <vt:lpstr>PowerPoint Presentation</vt:lpstr>
      <vt:lpstr>Overview</vt:lpstr>
      <vt:lpstr>Autoencoder</vt:lpstr>
      <vt:lpstr>Architecture of Autoencoder</vt:lpstr>
      <vt:lpstr>Type of Autoencoder</vt:lpstr>
      <vt:lpstr>Generative Adversarial Network</vt:lpstr>
      <vt:lpstr>How GAN Works</vt:lpstr>
      <vt:lpstr>How GAN Works</vt:lpstr>
      <vt:lpstr>Type of GAN</vt:lpstr>
      <vt:lpstr>Type of GAN</vt:lpstr>
      <vt:lpstr>Type of GAN</vt:lpstr>
      <vt:lpstr>Thank You</vt:lpstr>
    </vt:vector>
  </TitlesOfParts>
  <Company>Islamia College Peshawar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Retrieval Foundations &amp; Trends</dc:title>
  <dc:creator>Jamil Ahmad</dc:creator>
  <cp:lastModifiedBy>DELL</cp:lastModifiedBy>
  <cp:revision>489</cp:revision>
  <dcterms:created xsi:type="dcterms:W3CDTF">2015-12-26T11:48:24Z</dcterms:created>
  <dcterms:modified xsi:type="dcterms:W3CDTF">2025-07-25T14:08:46Z</dcterms:modified>
</cp:coreProperties>
</file>